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3" r:id="rId5"/>
    <p:sldId id="268" r:id="rId6"/>
    <p:sldId id="269" r:id="rId7"/>
    <p:sldId id="259" r:id="rId8"/>
    <p:sldId id="266" r:id="rId9"/>
    <p:sldId id="265" r:id="rId10"/>
    <p:sldId id="272" r:id="rId11"/>
    <p:sldId id="260" r:id="rId12"/>
    <p:sldId id="271" r:id="rId13"/>
    <p:sldId id="261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03D1AB-0D90-45E5-B654-6F5527E45F77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E0D010-D2BF-46C1-9600-CEA0C54A1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3D1AB-0D90-45E5-B654-6F5527E45F77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0D010-D2BF-46C1-9600-CEA0C54A1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3D1AB-0D90-45E5-B654-6F5527E45F77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0D010-D2BF-46C1-9600-CEA0C54A1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3D1AB-0D90-45E5-B654-6F5527E45F77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0D010-D2BF-46C1-9600-CEA0C54A13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3D1AB-0D90-45E5-B654-6F5527E45F77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0D010-D2BF-46C1-9600-CEA0C54A13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3D1AB-0D90-45E5-B654-6F5527E45F77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0D010-D2BF-46C1-9600-CEA0C54A13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3D1AB-0D90-45E5-B654-6F5527E45F77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0D010-D2BF-46C1-9600-CEA0C54A1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3D1AB-0D90-45E5-B654-6F5527E45F77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0D010-D2BF-46C1-9600-CEA0C54A13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3D1AB-0D90-45E5-B654-6F5527E45F77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0D010-D2BF-46C1-9600-CEA0C54A1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03D1AB-0D90-45E5-B654-6F5527E45F77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0D010-D2BF-46C1-9600-CEA0C54A1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03D1AB-0D90-45E5-B654-6F5527E45F77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E0D010-D2BF-46C1-9600-CEA0C54A13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03D1AB-0D90-45E5-B654-6F5527E45F77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E0D010-D2BF-46C1-9600-CEA0C54A13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log.ru/rn77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alog.ru/rn77/ip/ip_pay_taxes/" TargetMode="External"/><Relationship Id="rId4" Type="http://schemas.openxmlformats.org/officeDocument/2006/relationships/hyperlink" Target="https://www.nalog.ru/rn77/ip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1701300027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www.nalog.ru/rn77/taxation/labeling/med/" TargetMode="External"/><Relationship Id="rId4" Type="http://schemas.openxmlformats.org/officeDocument/2006/relationships/hyperlink" Target="https://www.nalog.ru/rn77/taxation/labelin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.nalog.ru/zpufl/" TargetMode="External"/><Relationship Id="rId2" Type="http://schemas.openxmlformats.org/officeDocument/2006/relationships/hyperlink" Target="https://service.nalog.ru/inn.d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4482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Тема доклада </a:t>
            </a:r>
            <a:br>
              <a:rPr lang="ru-RU" sz="2800" dirty="0" smtClean="0"/>
            </a:br>
            <a:r>
              <a:rPr lang="ru-RU" sz="2800" dirty="0" smtClean="0"/>
              <a:t>«ЦИФРОВИЗАЦИЯ НАЛОГОВОГО АДМИНИСТРИРОВАНИЯ ФНС РОССИИ – МОДЕЛЬ № 1 В СОВРЕМЕННОМ МИРЕ»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1800" b="1" dirty="0" smtClean="0">
                <a:solidFill>
                  <a:schemeClr val="accent4"/>
                </a:solidFill>
              </a:rPr>
              <a:t>Мехова Татьяна Николаевна </a:t>
            </a:r>
            <a:r>
              <a:rPr lang="ru-RU" sz="1800" dirty="0" smtClean="0"/>
              <a:t>– заместитель директора Фонда науки и образования, советник налоговой службы РФ </a:t>
            </a:r>
            <a:r>
              <a:rPr lang="en-US" sz="1800" dirty="0" smtClean="0"/>
              <a:t>II </a:t>
            </a:r>
            <a:r>
              <a:rPr lang="ru-RU" sz="1800" dirty="0" smtClean="0"/>
              <a:t>ранга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</a:t>
            </a:r>
            <a:r>
              <a:rPr lang="ru-RU" dirty="0" smtClean="0"/>
              <a:t>рименение </a:t>
            </a:r>
            <a:r>
              <a:rPr lang="ru-RU" dirty="0" smtClean="0"/>
              <a:t>АСК НДС -2 позволило почти в восемь раз снизить количество заявлений на возмещение НДС </a:t>
            </a:r>
            <a:r>
              <a:rPr lang="ru-RU" dirty="0" err="1" smtClean="0"/>
              <a:t>высокорисковыми</a:t>
            </a:r>
            <a:r>
              <a:rPr lang="ru-RU" dirty="0" smtClean="0"/>
              <a:t> </a:t>
            </a:r>
            <a:r>
              <a:rPr lang="ru-RU" dirty="0" smtClean="0"/>
              <a:t>организациями.</a:t>
            </a:r>
          </a:p>
          <a:p>
            <a:pPr algn="just"/>
            <a:r>
              <a:rPr lang="ru-RU" dirty="0" smtClean="0"/>
              <a:t>За 1-ое полугодие 2017 г. рост платежей составил -116,1%, поступило НДС – 1827,2 млрд.руб., </a:t>
            </a:r>
            <a:r>
              <a:rPr lang="ru-RU" dirty="0" err="1" smtClean="0"/>
              <a:t>уд.вес</a:t>
            </a:r>
            <a:r>
              <a:rPr lang="ru-RU" dirty="0" smtClean="0"/>
              <a:t>  в консолидированном бюджете РФ – 18%,  в федеральном бюджете – 35%.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Налог на добавленную стоимость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55000" lnSpcReduction="20000"/>
          </a:bodyPr>
          <a:lstStyle/>
          <a:p>
            <a:endParaRPr lang="ru-RU" b="1" cap="all" dirty="0" smtClean="0"/>
          </a:p>
          <a:p>
            <a:pPr algn="ctr"/>
            <a:r>
              <a:rPr lang="ru-RU" sz="6000" b="1" cap="all" dirty="0" smtClean="0"/>
              <a:t>ЧТО </a:t>
            </a:r>
            <a:r>
              <a:rPr lang="ru-RU" sz="6000" b="1" cap="all" dirty="0" err="1" smtClean="0"/>
              <a:t>ДАеТ</a:t>
            </a:r>
            <a:r>
              <a:rPr lang="ru-RU" sz="6000" b="1" cap="all" dirty="0" smtClean="0"/>
              <a:t> НОВАЯ СИСТЕМА ККТ</a:t>
            </a:r>
          </a:p>
          <a:p>
            <a:pPr algn="just" fontAlgn="ctr"/>
            <a:r>
              <a:rPr lang="ru-RU" b="1" cap="all" dirty="0" smtClean="0"/>
              <a:t>УДАЛЕННАЯ РЕГИСТРАЦИЯ </a:t>
            </a:r>
            <a:r>
              <a:rPr lang="ru-RU" dirty="0" smtClean="0"/>
              <a:t>Возможность регистрации ККТ </a:t>
            </a:r>
            <a:r>
              <a:rPr lang="ru-RU" dirty="0" err="1" smtClean="0"/>
              <a:t>онлайн</a:t>
            </a:r>
            <a:r>
              <a:rPr lang="ru-RU" dirty="0" smtClean="0"/>
              <a:t> без визита в налоговую инспекцию</a:t>
            </a:r>
          </a:p>
          <a:p>
            <a:pPr algn="just" fontAlgn="ctr"/>
            <a:r>
              <a:rPr lang="ru-RU" b="1" cap="all" dirty="0" smtClean="0"/>
              <a:t>ОТКАЗ ОТ ДОГОВОРА С ЦТО </a:t>
            </a:r>
            <a:r>
              <a:rPr lang="ru-RU" dirty="0" smtClean="0"/>
              <a:t>Обязательный договор с центром технического обслуживания не предусмотрен новым законодательством, заключить его вы можете в случае необходимости</a:t>
            </a:r>
          </a:p>
          <a:p>
            <a:pPr algn="just" fontAlgn="ctr"/>
            <a:r>
              <a:rPr lang="ru-RU" b="1" cap="all" dirty="0" smtClean="0"/>
              <a:t>СРОК СЛУЖБЫ ФИСКАЛЬНОГО НАКОПИТЕЛЯ </a:t>
            </a:r>
            <a:r>
              <a:rPr lang="ru-RU" dirty="0" smtClean="0"/>
              <a:t>Применение фискального накопителя (аналог ЭКЛЗ) с возможностью его самостоятельной замены 1 раз в 3 года для плательщиков патента и ЕНВД, а также сферы услуг</a:t>
            </a:r>
          </a:p>
          <a:p>
            <a:pPr algn="just" fontAlgn="ctr"/>
            <a:r>
              <a:rPr lang="ru-RU" b="1" cap="all" dirty="0" smtClean="0"/>
              <a:t>СОКРАЩЕНИЕ ПРОВЕРОК </a:t>
            </a:r>
            <a:r>
              <a:rPr lang="ru-RU" dirty="0" smtClean="0"/>
              <a:t>Создание среды доверия между предпринимателями и налоговым органом, поскольку оперативное получение информации и их автоматизированный анализ не требуют дополнительных проверок</a:t>
            </a:r>
          </a:p>
          <a:p>
            <a:pPr algn="just" fontAlgn="ctr"/>
            <a:r>
              <a:rPr lang="ru-RU" b="1" cap="all" dirty="0" smtClean="0"/>
              <a:t>НАЛОГОВЫЙ ВЫЧЕТ </a:t>
            </a:r>
            <a:r>
              <a:rPr lang="ru-RU" dirty="0" smtClean="0"/>
              <a:t>Индивидуальным предпринимателям на ЕНВД и патентной системе налогообложения будет предоставлен налоговый вычет в части произведенных расходов на приобретение </a:t>
            </a:r>
            <a:r>
              <a:rPr lang="ru-RU" dirty="0" err="1" smtClean="0"/>
              <a:t>онлайн</a:t>
            </a:r>
            <a:r>
              <a:rPr lang="ru-RU" dirty="0" smtClean="0"/>
              <a:t> кассы при условии ее регистрации в 2018 году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 hangingPunct="0"/>
            <a:r>
              <a:rPr lang="ru-RU" dirty="0" smtClean="0">
                <a:solidFill>
                  <a:schemeClr val="accent4"/>
                </a:solidFill>
              </a:rPr>
              <a:t>Не в каждой стране  есть такие инструменты налогового контроля, как: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июле 2016 года принят закон о поэтапном переходе по всей стране на новую технологию применения ККТ. С 1 февраля 2017 года бизнес начал применять новые кассы, и уже сегодня можно говорить о первых результатах реформы:</a:t>
            </a:r>
          </a:p>
          <a:p>
            <a:r>
              <a:rPr lang="ru-RU" dirty="0" smtClean="0"/>
              <a:t>более 100 тыс. кассовых аппаратов работают в соответствии с новыми требованиями;</a:t>
            </a:r>
          </a:p>
          <a:p>
            <a:r>
              <a:rPr lang="ru-RU" dirty="0" smtClean="0"/>
              <a:t>в системе зафиксировано уже более 220 </a:t>
            </a:r>
            <a:r>
              <a:rPr lang="ru-RU" dirty="0" err="1" smtClean="0"/>
              <a:t>млн</a:t>
            </a:r>
            <a:r>
              <a:rPr lang="ru-RU" dirty="0" smtClean="0"/>
              <a:t> расчётов на сумму более 110 </a:t>
            </a:r>
            <a:r>
              <a:rPr lang="ru-RU" dirty="0" err="1" smtClean="0"/>
              <a:t>млрд</a:t>
            </a:r>
            <a:r>
              <a:rPr lang="ru-RU" dirty="0" smtClean="0"/>
              <a:t> рублей</a:t>
            </a:r>
          </a:p>
          <a:p>
            <a:r>
              <a:rPr lang="ru-RU" dirty="0" smtClean="0"/>
              <a:t>ежедневно в АСК ККТ регистрируется около 5 тыс. касс.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Контрольно-кассовая техника</a:t>
            </a:r>
            <a:br>
              <a:rPr lang="ru-RU" dirty="0" smtClean="0"/>
            </a:br>
            <a:r>
              <a:rPr lang="ru-RU" sz="2000" dirty="0" smtClean="0">
                <a:solidFill>
                  <a:schemeClr val="accent2"/>
                </a:solidFill>
              </a:rPr>
              <a:t>За три месяца реформы ККТ оборот розницы возрос на </a:t>
            </a:r>
            <a:r>
              <a:rPr lang="ru-RU" b="0" dirty="0" smtClean="0">
                <a:solidFill>
                  <a:schemeClr val="accent2"/>
                </a:solidFill>
              </a:rPr>
              <a:t>50 %.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46449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Один пример возможностей Электронного ресурса для ИП</a:t>
            </a:r>
          </a:p>
          <a:p>
            <a:pPr>
              <a:buNone/>
            </a:pPr>
            <a:r>
              <a:rPr lang="ru-RU" dirty="0" smtClean="0"/>
              <a:t>Если зайдете на этот ресурс, можно только на маленьком примере узнать какие </a:t>
            </a:r>
            <a:r>
              <a:rPr lang="ru-RU" dirty="0" smtClean="0"/>
              <a:t>огромные возможности </a:t>
            </a:r>
            <a:r>
              <a:rPr lang="ru-RU" dirty="0" smtClean="0"/>
              <a:t>дает этот ресурс</a:t>
            </a:r>
          </a:p>
          <a:p>
            <a:pPr>
              <a:buNone/>
            </a:pPr>
            <a:r>
              <a:rPr lang="ru-RU" dirty="0" smtClean="0"/>
              <a:t>Сравнение общего налогового режима и специальных режимов для индивидуальных предпринимателей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Малый бизнес и индивидуальные предприниматели</a:t>
            </a:r>
            <a:br>
              <a:rPr lang="ru-RU" sz="24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5"/>
                </a:solidFill>
                <a:hlinkClick r:id="rId3"/>
              </a:rPr>
              <a:t>Главная страница</a:t>
            </a:r>
            <a:r>
              <a:rPr lang="ru-RU" sz="2000" dirty="0" smtClean="0">
                <a:solidFill>
                  <a:schemeClr val="accent5"/>
                </a:solidFill>
              </a:rPr>
              <a:t> / </a:t>
            </a:r>
            <a:r>
              <a:rPr lang="ru-RU" sz="2000" dirty="0" smtClean="0">
                <a:solidFill>
                  <a:schemeClr val="accent5"/>
                </a:solidFill>
                <a:hlinkClick r:id="rId4"/>
              </a:rPr>
              <a:t>Индивидуальные предприниматели</a:t>
            </a:r>
            <a:r>
              <a:rPr lang="ru-RU" sz="2000" dirty="0" smtClean="0">
                <a:solidFill>
                  <a:schemeClr val="accent5"/>
                </a:solidFill>
              </a:rPr>
              <a:t> / </a:t>
            </a:r>
            <a:r>
              <a:rPr lang="ru-RU" sz="2000" dirty="0" smtClean="0">
                <a:solidFill>
                  <a:schemeClr val="accent5"/>
                </a:solidFill>
                <a:hlinkClick r:id="rId5"/>
              </a:rPr>
              <a:t>Индивидуальные предприниматели платят налоги</a:t>
            </a:r>
            <a:r>
              <a:rPr lang="ru-RU" sz="2000" dirty="0" smtClean="0">
                <a:solidFill>
                  <a:schemeClr val="accent5"/>
                </a:solidFill>
              </a:rPr>
              <a:t> /</a:t>
            </a:r>
            <a:r>
              <a:rPr lang="ru-RU" sz="2400" dirty="0" smtClean="0">
                <a:solidFill>
                  <a:schemeClr val="accent5"/>
                </a:solidFill>
              </a:rPr>
              <a:t/>
            </a:r>
            <a:br>
              <a:rPr lang="ru-RU" sz="2400" dirty="0" smtClean="0">
                <a:solidFill>
                  <a:schemeClr val="accent5"/>
                </a:solidFill>
              </a:rPr>
            </a:br>
            <a:endParaRPr lang="ru-RU" sz="24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 hangingPunct="0"/>
            <a:endParaRPr lang="ru-RU" sz="1600" dirty="0" smtClean="0"/>
          </a:p>
          <a:p>
            <a:pPr hangingPunct="0"/>
            <a:endParaRPr lang="ru-RU" sz="1600" dirty="0" smtClean="0"/>
          </a:p>
          <a:p>
            <a:pPr hangingPunct="0"/>
            <a:endParaRPr lang="ru-RU" sz="1600" dirty="0" smtClean="0"/>
          </a:p>
          <a:p>
            <a:pPr hangingPunct="0"/>
            <a:endParaRPr lang="ru-RU" sz="1600" dirty="0" smtClean="0"/>
          </a:p>
          <a:p>
            <a:pPr hangingPunct="0"/>
            <a:endParaRPr lang="ru-RU" sz="1600" dirty="0" smtClean="0"/>
          </a:p>
          <a:p>
            <a:pPr hangingPunct="0"/>
            <a:endParaRPr lang="ru-RU" sz="1600" dirty="0" smtClean="0"/>
          </a:p>
          <a:p>
            <a:pPr hangingPunct="0"/>
            <a:endParaRPr lang="ru-RU" sz="1600" dirty="0" smtClean="0"/>
          </a:p>
          <a:p>
            <a:pPr hangingPunct="0"/>
            <a:endParaRPr lang="ru-RU" sz="1600" dirty="0" smtClean="0"/>
          </a:p>
          <a:p>
            <a:pPr hangingPunct="0"/>
            <a:endParaRPr lang="ru-RU" sz="1600" dirty="0" smtClean="0"/>
          </a:p>
          <a:p>
            <a:pPr hangingPunct="0"/>
            <a:endParaRPr lang="ru-RU" sz="1600" dirty="0" smtClean="0"/>
          </a:p>
          <a:p>
            <a:pPr hangingPunct="0"/>
            <a:endParaRPr lang="ru-RU" sz="1600" dirty="0" smtClean="0"/>
          </a:p>
          <a:p>
            <a:pPr hangingPunct="0"/>
            <a:endParaRPr lang="ru-RU" sz="1600" dirty="0" smtClean="0"/>
          </a:p>
          <a:p>
            <a:pPr hangingPunct="0"/>
            <a:endParaRPr lang="ru-RU" sz="1600" dirty="0" smtClean="0"/>
          </a:p>
          <a:p>
            <a:pPr hangingPunct="0"/>
            <a:r>
              <a:rPr lang="ru-RU" sz="2800" b="1" dirty="0" smtClean="0"/>
              <a:t>За время реализации проекта легальный ввод меховых изделий в оборот вырос на 57%. Розничная продажа в пять раз превысила показатели маркетинговых исследований по обороту за весь 2015 год.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 hangingPunct="0"/>
            <a:r>
              <a:rPr lang="ru-RU" sz="2800" dirty="0" smtClean="0"/>
              <a:t>Государственный контроль↔маркировка↔</a:t>
            </a:r>
            <a:br>
              <a:rPr lang="ru-RU" sz="2800" dirty="0" smtClean="0"/>
            </a:br>
            <a:r>
              <a:rPr lang="ru-RU" sz="2800" dirty="0" smtClean="0"/>
              <a:t>легализация </a:t>
            </a:r>
            <a:r>
              <a:rPr lang="ru-RU" sz="2800" dirty="0" err="1" smtClean="0"/>
              <a:t>доходов↔покупатель</a:t>
            </a:r>
            <a:endParaRPr lang="ru-RU" sz="2800" dirty="0"/>
          </a:p>
        </p:txBody>
      </p:sp>
      <p:pic>
        <p:nvPicPr>
          <p:cNvPr id="4" name="Рисунок 3" descr="http://www.kiasoft.ru/assets/images/price/mech/markirovka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556793"/>
            <a:ext cx="3574415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Постановление Правительства Российской Федерации от 24.01.2017 № 62</a:t>
            </a:r>
            <a:r>
              <a:rPr lang="ru-RU" sz="16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«О проведении эксперимента по маркировке контрольными (идентификационными) знаками и мониторингу за оборотом отдельных видов лекарственных препаратов для медицинского применения».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chemeClr val="accent4"/>
                </a:solidFill>
              </a:rPr>
              <a:t>В настоящее время в разделе «</a:t>
            </a:r>
            <a:r>
              <a:rPr lang="ru-RU" sz="1600" b="1" u="sng" dirty="0" smtClean="0">
                <a:solidFill>
                  <a:schemeClr val="accent4"/>
                </a:solidFill>
                <a:hlinkClick r:id="rId4"/>
              </a:rPr>
              <a:t>Маркировка товаров</a:t>
            </a:r>
            <a:r>
              <a:rPr lang="ru-RU" sz="1600" b="1" dirty="0" smtClean="0">
                <a:solidFill>
                  <a:schemeClr val="accent4"/>
                </a:solidFill>
              </a:rPr>
              <a:t>» подраздела «</a:t>
            </a:r>
            <a:r>
              <a:rPr lang="ru-RU" sz="1600" b="1" dirty="0" smtClean="0">
                <a:solidFill>
                  <a:schemeClr val="accent4"/>
                </a:solidFill>
                <a:hlinkClick r:id="rId5"/>
              </a:rPr>
              <a:t>Лекарственные препараты</a:t>
            </a:r>
            <a:r>
              <a:rPr lang="ru-RU" sz="1600" b="1" dirty="0" smtClean="0">
                <a:solidFill>
                  <a:schemeClr val="accent4"/>
                </a:solidFill>
              </a:rPr>
              <a:t>» предоставлен весь пакет документов, необходимый для подключения к информационной системе: руководство пользователя системы маркировки, форматы информационного обмена (</a:t>
            </a:r>
            <a:r>
              <a:rPr lang="ru-RU" sz="1600" b="1" dirty="0" err="1" smtClean="0">
                <a:solidFill>
                  <a:schemeClr val="accent4"/>
                </a:solidFill>
              </a:rPr>
              <a:t>xsd</a:t>
            </a:r>
            <a:r>
              <a:rPr lang="ru-RU" sz="1600" b="1" dirty="0" smtClean="0">
                <a:solidFill>
                  <a:schemeClr val="accent4"/>
                </a:solidFill>
              </a:rPr>
              <a:t> – схемы), типовые сценарии взаимодействия с системой, паспорта бизнес-процессов с указанием необходимых </a:t>
            </a:r>
            <a:r>
              <a:rPr lang="ru-RU" sz="1600" b="1" dirty="0" err="1" smtClean="0">
                <a:solidFill>
                  <a:schemeClr val="accent4"/>
                </a:solidFill>
              </a:rPr>
              <a:t>xsd</a:t>
            </a:r>
            <a:r>
              <a:rPr lang="ru-RU" sz="1600" b="1" dirty="0" smtClean="0">
                <a:solidFill>
                  <a:schemeClr val="accent4"/>
                </a:solidFill>
              </a:rPr>
              <a:t> – схем</a:t>
            </a:r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2000" b="1" dirty="0" smtClean="0">
                <a:solidFill>
                  <a:schemeClr val="accent2"/>
                </a:solidFill>
              </a:rPr>
              <a:t>Сегодня в системе маркировки зарегистрировано 45 организаций, 19 лекарственных препаратов, промаркировано более 420 тыс. упаковок лекарств. Промаркированные препараты уже продаются в аптеках.</a:t>
            </a:r>
            <a:endParaRPr lang="ru-RU" sz="20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blipFill>
            <a:blip r:embed="rId6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Маркировка. Лекарственные препараты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25000" lnSpcReduction="20000"/>
          </a:bodyPr>
          <a:lstStyle/>
          <a:p>
            <a:endParaRPr lang="ru-RU" sz="1600" dirty="0" smtClean="0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20000"/>
              </a:lnSpc>
            </a:pPr>
            <a:r>
              <a:rPr lang="ru-RU" sz="6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Федеральная налоговая служба закрепилась в топ-3 рейтинга федеральных органов исполнительной власти по публикации открытых данных и заняла второе место из 71. Ежеквартальный рейтинг Аналитического центра при Правительстве Российской Федерации составлен по итогам публикации органами исполнительной власти наборов открытых данных на Портале открытых данных Российской Федерации.</a:t>
            </a:r>
          </a:p>
          <a:p>
            <a:pPr algn="just">
              <a:lnSpc>
                <a:spcPct val="120000"/>
              </a:lnSpc>
            </a:pPr>
            <a:r>
              <a:rPr lang="ru-RU" sz="6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При расчете рейтинга используются сведения о количестве опубликованных наборов данных, их </a:t>
            </a:r>
            <a:r>
              <a:rPr lang="ru-RU" sz="6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востребованности</a:t>
            </a:r>
            <a:r>
              <a:rPr lang="ru-RU" sz="6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качестве и уровне выполнения требований законодательства Российской Федерации.</a:t>
            </a:r>
          </a:p>
          <a:p>
            <a:pPr algn="just">
              <a:lnSpc>
                <a:spcPct val="120000"/>
              </a:lnSpc>
            </a:pPr>
            <a:r>
              <a:rPr lang="ru-RU" sz="6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Актуальность наборов данных ФНС России выросла в 22 раза, общее количество скачиваний этих данных увеличилось в 15 раз.</a:t>
            </a:r>
          </a:p>
          <a:p>
            <a:pPr algn="just">
              <a:lnSpc>
                <a:spcPct val="120000"/>
              </a:lnSpc>
              <a:buNone/>
            </a:pPr>
            <a:endParaRPr lang="ru-RU" sz="6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sz="6400" dirty="0" smtClean="0">
                <a:latin typeface="Arial" pitchFamily="34" charset="0"/>
                <a:cs typeface="Arial" pitchFamily="34" charset="0"/>
              </a:rPr>
              <a:t>По итогам восьми месяцев 2017 года </a:t>
            </a:r>
            <a:r>
              <a:rPr lang="ru-RU" sz="6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98,55% </a:t>
            </a:r>
            <a:r>
              <a:rPr lang="ru-RU" sz="6400" dirty="0" smtClean="0">
                <a:latin typeface="Arial" pitchFamily="34" charset="0"/>
                <a:cs typeface="Arial" pitchFamily="34" charset="0"/>
              </a:rPr>
              <a:t>граждан, обратившихся за услугами ФНС России в инспекции и МФЦ, оценили их на «хорошо» и «отлично». ФНС России в течение последних двух лет остается одним из лидеров среди органов федеральной исполнительной власти по уровню удовлетворенности граждан оказываемыми услугами</a:t>
            </a:r>
            <a:r>
              <a:rPr lang="ru-RU" sz="55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5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dirty="0" smtClean="0"/>
              <a:t>ФНС России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ГЛАНАЯ ЗАДАЧА НАЛОГОВОГО АДМИНИСТРИРОВАНИЯ:</a:t>
            </a:r>
          </a:p>
          <a:p>
            <a:pPr marL="624078" indent="-514350"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1. Для государства:</a:t>
            </a:r>
          </a:p>
          <a:p>
            <a:pPr marL="624078" indent="-514350" algn="ctr">
              <a:buAutoNum type="arabicPeriod"/>
            </a:pPr>
            <a:endParaRPr lang="ru-RU" b="1" dirty="0" smtClean="0">
              <a:solidFill>
                <a:schemeClr val="accent2"/>
              </a:solidFill>
            </a:endParaRPr>
          </a:p>
          <a:p>
            <a:pPr algn="just">
              <a:buNone/>
            </a:pPr>
            <a:r>
              <a:rPr lang="ru-RU" dirty="0" smtClean="0"/>
              <a:t> МАКСИМАЛЬНОЕ ПОСТУПЛЕНИЕ НАЛОГОВЫХ ПЛАТЕЖЕЙ ПРИ МИНИМАЛЬНЫХ ЗАТРАТАХ НА АДМИНИСТРИРОВАНИЕ</a:t>
            </a:r>
          </a:p>
          <a:p>
            <a:pPr algn="ctr">
              <a:buNone/>
            </a:pPr>
            <a:endParaRPr lang="ru-RU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2. Для налогоплательщиков</a:t>
            </a:r>
          </a:p>
          <a:p>
            <a:pPr algn="just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КЛИЕНТООРИЕНТИРОВАННОСТЬ</a:t>
            </a:r>
            <a:endParaRPr lang="ru-RU" dirty="0"/>
          </a:p>
        </p:txBody>
      </p:sp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50800" dir="54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В рамках реализации социально значимого проекта  «Дорожная карта пространственного размещения  трудовых мигрантов: содействие адаптации и интеграции» (грант № 246/163 от 13.01.2016)  Фондом науки и образования проведена </a:t>
            </a:r>
            <a:r>
              <a:rPr lang="ru-RU" dirty="0" err="1" smtClean="0"/>
              <a:t>научноисследовательская</a:t>
            </a:r>
            <a:r>
              <a:rPr lang="ru-RU" dirty="0" smtClean="0"/>
              <a:t> работа по теме: «Исследование и аналитический обзор публикаций в СМИ России по вопросам социального и правового  положения  внутренних и внешних трудовых мигрантов, а также по их адаптации и интеграции в местное сообщество»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smtClean="0"/>
              <a:t>1 -</a:t>
            </a:r>
            <a:r>
              <a:rPr lang="ru-RU" i="1" dirty="0" err="1" smtClean="0"/>
              <a:t>ый</a:t>
            </a:r>
            <a:r>
              <a:rPr lang="ru-RU" i="1" dirty="0" smtClean="0"/>
              <a:t> этап </a:t>
            </a:r>
            <a:r>
              <a:rPr lang="ru-RU" dirty="0" smtClean="0"/>
              <a:t>– с 1991 по 2000 год</a:t>
            </a:r>
          </a:p>
          <a:p>
            <a:pPr algn="just">
              <a:buNone/>
            </a:pPr>
            <a:r>
              <a:rPr lang="ru-RU" sz="1400" dirty="0" smtClean="0"/>
              <a:t>В качестве программных средств применялись стандартные программные комплексы, уже включенные в операционную систему  персональных ЭВМ.</a:t>
            </a:r>
          </a:p>
          <a:p>
            <a:pPr algn="just">
              <a:buNone/>
            </a:pPr>
            <a:r>
              <a:rPr lang="ru-RU" sz="1400" dirty="0" smtClean="0"/>
              <a:t>На этом этапе был создан фонд алгоритмов и программ ФНС России, в котором они размещались.</a:t>
            </a:r>
          </a:p>
          <a:p>
            <a:pPr algn="just">
              <a:buNone/>
            </a:pPr>
            <a:r>
              <a:rPr lang="ru-RU" i="1" dirty="0" smtClean="0"/>
              <a:t>2- ой этап </a:t>
            </a:r>
            <a:r>
              <a:rPr lang="ru-RU" dirty="0" smtClean="0"/>
              <a:t>– с 2000 по 2010 год</a:t>
            </a:r>
          </a:p>
          <a:p>
            <a:pPr algn="just">
              <a:buNone/>
            </a:pPr>
            <a:r>
              <a:rPr lang="ru-RU" sz="1400" dirty="0" smtClean="0"/>
              <a:t>Создание единой для всех налоговых органов информационной системы АИС «НАЛОГ», на основе которой в том числе, была снижена трудоемкость  и оптимизирована управленческая  деятельность на основе упорядочения информационных потоков, вычислительной  техники  и средств связи в работе специалистов  Налоговой службы.</a:t>
            </a:r>
          </a:p>
          <a:p>
            <a:pPr algn="just">
              <a:buNone/>
            </a:pPr>
            <a:r>
              <a:rPr lang="ru-RU" i="1" dirty="0" smtClean="0"/>
              <a:t>3- </a:t>
            </a:r>
            <a:r>
              <a:rPr lang="ru-RU" i="1" dirty="0" err="1" smtClean="0"/>
              <a:t>ий</a:t>
            </a:r>
            <a:r>
              <a:rPr lang="ru-RU" i="1" dirty="0" smtClean="0"/>
              <a:t> этап </a:t>
            </a:r>
            <a:r>
              <a:rPr lang="ru-RU" dirty="0" smtClean="0"/>
              <a:t>– с 2010 по н.в.</a:t>
            </a:r>
          </a:p>
          <a:p>
            <a:pPr algn="just">
              <a:buNone/>
            </a:pPr>
            <a:r>
              <a:rPr lang="ru-RU" sz="1400" dirty="0" smtClean="0"/>
              <a:t>Разработка и создание АИС «НАЛОГ-3», отвечающей  требованиям передовых </a:t>
            </a:r>
            <a:r>
              <a:rPr lang="en-US" sz="1400" dirty="0" smtClean="0"/>
              <a:t>IT</a:t>
            </a:r>
            <a:r>
              <a:rPr lang="ru-RU" sz="1400" dirty="0" smtClean="0"/>
              <a:t>технологий.</a:t>
            </a:r>
          </a:p>
          <a:p>
            <a:pPr algn="just">
              <a:buNone/>
            </a:pPr>
            <a:r>
              <a:rPr lang="ru-RU" sz="1400" dirty="0" smtClean="0"/>
              <a:t>Перевод всех процессов налогового администрирования в облачную инфраструктуру.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ЭТАПЫ СТАНОВЛЕНИЯ ИНФОРМАЦИОННЫХ ТЕХНОЛОГИЙ В НАЛОГОВОМ АДМИНИСТРИРОВАНИИ: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pPr algn="just">
              <a:buNone/>
            </a:pPr>
            <a:r>
              <a:rPr lang="ru-RU" dirty="0" smtClean="0"/>
              <a:t>Два </a:t>
            </a:r>
            <a:r>
              <a:rPr lang="ru-RU" dirty="0" err="1" smtClean="0"/>
              <a:t>ЦОДа</a:t>
            </a:r>
            <a:r>
              <a:rPr lang="ru-RU" dirty="0" smtClean="0"/>
              <a:t> ФНС России по 600 стоек с возможным объемом хранения информации 10 петабайт решают сегодня задачи налогового администрирования всей страны. </a:t>
            </a:r>
          </a:p>
          <a:p>
            <a:pPr algn="just">
              <a:buNone/>
            </a:pPr>
            <a:r>
              <a:rPr lang="ru-RU" dirty="0" smtClean="0"/>
              <a:t>Там хранится информация обо всех налогоплательщиках - это налоги, учетная характеристика, регистрация в качестве ИП или ЮЛ.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Цифровизация</a:t>
            </a:r>
            <a:r>
              <a:rPr lang="ru-RU" dirty="0" smtClean="0"/>
              <a:t> налоговой системы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2048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1994 г.г. Начало </a:t>
            </a:r>
            <a:r>
              <a:rPr lang="ru-RU" dirty="0" err="1" smtClean="0"/>
              <a:t>цифровизации</a:t>
            </a:r>
            <a:r>
              <a:rPr lang="ru-RU" dirty="0" smtClean="0"/>
              <a:t> налогового администрирования - процесс учета налогоплательщиков.</a:t>
            </a:r>
          </a:p>
          <a:p>
            <a:pPr algn="just"/>
            <a:r>
              <a:rPr lang="ru-RU" b="1" dirty="0" smtClean="0">
                <a:solidFill>
                  <a:schemeClr val="accent2"/>
                </a:solidFill>
              </a:rPr>
              <a:t>ИНН</a:t>
            </a:r>
            <a:r>
              <a:rPr lang="ru-RU" dirty="0" smtClean="0"/>
              <a:t> – номер записи о лице в Едином государственном реестре налогоплательщиков – </a:t>
            </a:r>
            <a:r>
              <a:rPr lang="ru-RU" b="1" dirty="0" smtClean="0">
                <a:solidFill>
                  <a:schemeClr val="accent2"/>
                </a:solidFill>
              </a:rPr>
              <a:t>ЕГРН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152128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4"/>
                </a:solidFill>
              </a:rPr>
              <a:t>Идентификационный номер налогоплательщика</a:t>
            </a:r>
            <a:br>
              <a:rPr lang="ru-RU" sz="2800" dirty="0" smtClean="0">
                <a:solidFill>
                  <a:schemeClr val="accent4"/>
                </a:solidFill>
              </a:rPr>
            </a:br>
            <a:r>
              <a:rPr lang="ru-RU" sz="2800" dirty="0" smtClean="0">
                <a:solidFill>
                  <a:schemeClr val="accent2"/>
                </a:solidFill>
              </a:rPr>
              <a:t>ИНН</a:t>
            </a:r>
            <a:endParaRPr lang="ru-RU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pPr algn="just"/>
            <a:r>
              <a:rPr lang="ru-RU" sz="1800" dirty="0" smtClean="0"/>
              <a:t>Сервис </a:t>
            </a:r>
            <a:r>
              <a:rPr lang="ru-RU" sz="1800" b="1" u="sng" dirty="0" smtClean="0">
                <a:hlinkClick r:id="rId2"/>
              </a:rPr>
              <a:t>Узнай ИНН</a:t>
            </a:r>
            <a:r>
              <a:rPr lang="ru-RU" sz="1800" dirty="0" smtClean="0"/>
              <a:t> позволяет любому физическому лицу в любой момент уточнить присвоенный ему ИНН, указав на странице сайта свои ФИО, дату рождения и паспортные данные. А если ИНН у вас еще нет, то направить заявление на его получение вы можете через другой сервис: </a:t>
            </a:r>
            <a:r>
              <a:rPr lang="ru-RU" sz="1800" b="1" u="sng" dirty="0" smtClean="0">
                <a:hlinkClick r:id="rId3"/>
              </a:rPr>
              <a:t>Подача заявления физического лица о постановке на учет</a:t>
            </a:r>
            <a:r>
              <a:rPr lang="ru-RU" sz="1800" b="1" dirty="0" smtClean="0"/>
              <a:t>.</a:t>
            </a:r>
            <a:r>
              <a:rPr lang="ru-RU" sz="1800" dirty="0" smtClean="0"/>
              <a:t> Даже в отсутствие электронной подписи вы сможете через сайт направить в ИФНС заявление, но за самим свидетельством о постановке на учет нужно будет лично явиться в инспекцию с паспортом.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ИНН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http://katkovan.com/wp-content/uploads/2015/09/inn-480x360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556792"/>
            <a:ext cx="4572000" cy="214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090459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настоящее время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функционирует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50 интерактивных </a:t>
            </a:r>
            <a:r>
              <a:rPr lang="ru-RU" sz="2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– сервисов</a:t>
            </a: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которые становятся все более персонифицированными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проактивными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они ориентированы на жизненные ситуации и развиваются в соответствии с потребностями налогоплательщиков.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Самые популярные сервисы – </a:t>
            </a:r>
            <a:r>
              <a:rPr lang="ru-RU" sz="2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«Риски бизнеса: проверь себя и контрагента», «Создай свой бизнес», «Узнать о жалобе» и т.д.</a:t>
            </a: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создать глобальную контрольно-аналитическую систему. </a:t>
            </a: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Миссия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система добровольного соблюдения налогового законодательства, от которого зависит уровень взаимного доверия между государством и налогоплательщиками. 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656183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0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«</a:t>
            </a:r>
            <a:r>
              <a:rPr lang="ru-RU" sz="2800" dirty="0" smtClean="0">
                <a:solidFill>
                  <a:schemeClr val="accent2"/>
                </a:solidFill>
              </a:rPr>
              <a:t>Цифровая экономика – это не только  экономика знаний, но и экономика доверия»</a:t>
            </a:r>
            <a:br>
              <a:rPr lang="ru-RU" sz="2800" dirty="0" smtClean="0">
                <a:solidFill>
                  <a:schemeClr val="accent2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800" dirty="0" smtClean="0"/>
              <a:t> Руководитель ФНС России М.В. </a:t>
            </a:r>
            <a:r>
              <a:rPr lang="ru-RU" sz="1800" dirty="0" err="1" smtClean="0"/>
              <a:t>Мишустин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Электронные сервисы ФНС России</a:t>
            </a:r>
            <a:endParaRPr lang="ru-RU" dirty="0"/>
          </a:p>
        </p:txBody>
      </p:sp>
      <p:pic>
        <p:nvPicPr>
          <p:cNvPr id="4" name="Содержимое 3" descr="http://ifnss.ru/wp-content/uploads/2017/04/ifns-official-site-8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786" y="1991274"/>
            <a:ext cx="4858428" cy="350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Не в каждой стране  есть такие инструменты налогового контроля, как: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42387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solidFill>
                  <a:schemeClr val="accent4"/>
                </a:solidFill>
              </a:rPr>
              <a:t>АСК «НДС – 2»,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который  позволяет в автоматизированном  режиме проводить камеральный налоговый контроль на основе контрольных соотношений, а  на основании сведений из электронных счетов-фактур – значительно расширяет  другие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аналитическо-контрольные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составляющие  налогового администрирования: по крупнейшим налогоплательщикам – отраслевые балансы; по видам экономической деятельности – прогнозирование; экспортно-импортным операциям -  контроль за правомерным  возмещением  из бюджета.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Другое: электронное взаимодействие между налогоплательщиком и налоговым органом: с 01.01.2017 – пояснения подаются только по ТКС через оператора ЭДО.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614</TotalTime>
  <Words>995</Words>
  <Application>Microsoft Office PowerPoint</Application>
  <PresentationFormat>Экран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Тема доклада  «ЦИФРОВИЗАЦИЯ НАЛОГОВОГО АДМИНИСТРИРОВАНИЯ ФНС РОССИИ – МОДЕЛЬ № 1 В СОВРЕМЕННОМ МИРЕ» </vt:lpstr>
      <vt:lpstr>В рамках реализации социально значимого проекта  «Дорожная карта пространственного размещения  трудовых мигрантов: содействие адаптации и интеграции» (грант № 246/163 от 13.01.2016)  Фондом науки и образования проведена научноисследовательская работа по теме: «Исследование и аналитический обзор публикаций в СМИ России по вопросам социального и правового  положения  внутренних и внешних трудовых мигрантов, а также по их адаптации и интеграции в местное сообщество» </vt:lpstr>
      <vt:lpstr> ЭТАПЫ СТАНОВЛЕНИЯ ИНФОРМАЦИОННЫХ ТЕХНОЛОГИЙ В НАЛОГОВОМ АДМИНИСТРИРОВАНИИ: </vt:lpstr>
      <vt:lpstr>Цифровизация налоговой системы</vt:lpstr>
      <vt:lpstr>Идентификационный номер налогоплательщика ИНН</vt:lpstr>
      <vt:lpstr>ИНН</vt:lpstr>
      <vt:lpstr>   «Цифровая экономика – это не только  экономика знаний, но и экономика доверия»   Руководитель ФНС России М.В. Мишустин   </vt:lpstr>
      <vt:lpstr>Электронные сервисы ФНС России</vt:lpstr>
      <vt:lpstr>Не в каждой стране  есть такие инструменты налогового контроля, как:</vt:lpstr>
      <vt:lpstr>Налог на добавленную стоимость</vt:lpstr>
      <vt:lpstr>Не в каждой стране  есть такие инструменты налогового контроля, как:</vt:lpstr>
      <vt:lpstr>Контрольно-кассовая техника За три месяца реформы ККТ оборот розницы возрос на 50 %.</vt:lpstr>
      <vt:lpstr>Малый бизнес и индивидуальные предприниматели  Главная страница / Индивидуальные предприниматели / Индивидуальные предприниматели платят налоги / </vt:lpstr>
      <vt:lpstr>Государственный контроль↔маркировка↔ легализация доходов↔покупатель</vt:lpstr>
      <vt:lpstr>Маркировка. Лекарственные препараты</vt:lpstr>
      <vt:lpstr>ФНС России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доклада  «СМИ о внешних трудовых мигрантах»</dc:title>
  <dc:creator>555</dc:creator>
  <cp:lastModifiedBy>FNS1</cp:lastModifiedBy>
  <cp:revision>54</cp:revision>
  <dcterms:created xsi:type="dcterms:W3CDTF">2016-06-26T18:39:32Z</dcterms:created>
  <dcterms:modified xsi:type="dcterms:W3CDTF">2017-10-21T07:32:01Z</dcterms:modified>
</cp:coreProperties>
</file>